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65" r:id="rId1"/>
  </p:sldMasterIdLst>
  <p:notesMasterIdLst>
    <p:notesMasterId r:id="rId20"/>
  </p:notesMasterIdLst>
  <p:sldIdLst>
    <p:sldId id="481" r:id="rId2"/>
    <p:sldId id="528" r:id="rId3"/>
    <p:sldId id="529" r:id="rId4"/>
    <p:sldId id="530" r:id="rId5"/>
    <p:sldId id="531" r:id="rId6"/>
    <p:sldId id="532" r:id="rId7"/>
    <p:sldId id="533" r:id="rId8"/>
    <p:sldId id="539" r:id="rId9"/>
    <p:sldId id="536" r:id="rId10"/>
    <p:sldId id="535" r:id="rId11"/>
    <p:sldId id="547" r:id="rId12"/>
    <p:sldId id="538" r:id="rId13"/>
    <p:sldId id="540" r:id="rId14"/>
    <p:sldId id="541" r:id="rId15"/>
    <p:sldId id="546" r:id="rId16"/>
    <p:sldId id="542" r:id="rId17"/>
    <p:sldId id="543" r:id="rId18"/>
    <p:sldId id="54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43" autoAdjust="0"/>
  </p:normalViewPr>
  <p:slideViewPr>
    <p:cSldViewPr snapToGrid="0">
      <p:cViewPr varScale="1">
        <p:scale>
          <a:sx n="73" d="100"/>
          <a:sy n="73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4DFFBA-CF03-4BD4-90E5-1BB4CA180189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EC5209-11A6-423C-B6AF-EAFDFE476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C6029-9D98-464A-B903-86F4E20844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363B-00A9-444F-AC03-A6C823B2E17D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BF29-931B-4615-B534-8A3E50B4C9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24FFC-86CE-4B1C-88A9-6C452E7A9F88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FEC8-BA4F-4171-AFD6-87897F31A5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7D485-4732-46D1-97B2-22D7E4C4DB45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43B6C-2E2E-44EA-AA3E-753C0AB450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B88263-9F38-4909-934B-136D8110B5E5}" type="datetimeFigureOut">
              <a:rPr lang="ru-RU" smtClean="0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6F84B-E17E-4341-B943-9200E708B2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BC11F-6792-4979-A4ED-829BB6136B2C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AF120-0AA2-4BF3-A044-EBF0669FA7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C1AAC-9ABE-4E92-AA44-D7C707591725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B37A-A8DD-499F-9451-4869AAA5EF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1F967-AD79-444A-95D6-D8B81D548B83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61A52-33D7-46D9-A613-F69BAE21D3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78FC-50FA-42B2-A831-D24F781F9AAB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DE67C-0FB5-4F3A-825B-2982640BA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9E768-7D04-4B0D-98AB-648925FA9B05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DF9D0-0712-4C92-9CEC-851FB582D0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E0F1-E884-4A48-96F0-18AF6D339CDA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BDA82-61F1-4C1C-A96D-F1C61D108E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5B7A6-2C96-4594-A918-5D52ECE8469C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52D2A-2EF5-4B89-8741-0765FA6EAE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/>
          <a:srcRect l="12628" r="12701"/>
          <a:stretch>
            <a:fillRect/>
          </a:stretch>
        </p:blipFill>
        <p:spPr bwMode="auto">
          <a:xfrm>
            <a:off x="0" y="0"/>
            <a:ext cx="9001156" cy="677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B88263-9F38-4909-934B-136D8110B5E5}" type="datetimeFigureOut">
              <a:rPr lang="ru-RU"/>
              <a:pPr>
                <a:defRPr/>
              </a:pPr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86F84B-E17E-4341-B943-9200E708B2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577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52400" y="304800"/>
            <a:ext cx="8839200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b="1" i="1" dirty="0">
                <a:solidFill>
                  <a:srgbClr val="0000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казенное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учреждение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школа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Кобра Нагорского района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ировской области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000" b="1" dirty="0">
              <a:solidFill>
                <a:srgbClr val="00006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5168899"/>
            <a:ext cx="7924800" cy="99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Доклад директора школы </a:t>
            </a:r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Двоеглазовой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 Александры Михайловны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200" y="1578995"/>
            <a:ext cx="5880100" cy="35899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аттестация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9523528"/>
              </p:ext>
            </p:extLst>
          </p:nvPr>
        </p:nvGraphicFramePr>
        <p:xfrm>
          <a:off x="457200" y="1600200"/>
          <a:ext cx="8229600" cy="3847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354">
                  <a:extLst>
                    <a:ext uri="{9D8B030D-6E8A-4147-A177-3AD203B41FA5}">
                      <a16:colId xmlns:a16="http://schemas.microsoft.com/office/drawing/2014/main" val="1816072789"/>
                    </a:ext>
                  </a:extLst>
                </a:gridCol>
                <a:gridCol w="1071155">
                  <a:extLst>
                    <a:ext uri="{9D8B030D-6E8A-4147-A177-3AD203B41FA5}">
                      <a16:colId xmlns:a16="http://schemas.microsoft.com/office/drawing/2014/main" val="3728838794"/>
                    </a:ext>
                  </a:extLst>
                </a:gridCol>
                <a:gridCol w="486591">
                  <a:extLst>
                    <a:ext uri="{9D8B030D-6E8A-4147-A177-3AD203B41FA5}">
                      <a16:colId xmlns:a16="http://schemas.microsoft.com/office/drawing/2014/main" val="308868869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18831399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181745382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40998484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78193712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30569923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Сдавали экзамен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Сдали экзамен (ОГЭ)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качества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успеваемости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19302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238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444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534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26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Информатика 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0350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180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147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016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24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9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752035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86979648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7918358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634442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Предмет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Сдавали ЕГЭ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Средний бал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78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Русский язык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29,0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413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Математика (Базовая)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94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92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16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819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450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084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2825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699160"/>
              </p:ext>
            </p:extLst>
          </p:nvPr>
        </p:nvGraphicFramePr>
        <p:xfrm>
          <a:off x="457200" y="1123408"/>
          <a:ext cx="8229600" cy="546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101105654"/>
                    </a:ext>
                  </a:extLst>
                </a:gridCol>
                <a:gridCol w="3291840">
                  <a:extLst>
                    <a:ext uri="{9D8B030D-6E8A-4147-A177-3AD203B41FA5}">
                      <a16:colId xmlns:a16="http://schemas.microsoft.com/office/drawing/2014/main" val="65277529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31841765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960935054"/>
                    </a:ext>
                  </a:extLst>
                </a:gridCol>
              </a:tblGrid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Название , класс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День недели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время проведения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4539576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Спортивно – оздоровительное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 Планета Здоровья»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4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Гаулика Г.А.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3912184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Коммуникативное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«Орлята России»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2-4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Гаулика Г.А.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5398074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Проектно-исследовательская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«Немецкий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увлечением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 2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92275" algn="l"/>
                        </a:tabLs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Шабалина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Н.В.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0415" algn="ct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6303311"/>
                  </a:ext>
                </a:extLst>
              </a:tr>
              <a:tr h="4728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Интеллектуальный марафон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«Калейдоскоп профессий»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2-4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Гаулика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Г.А.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6933356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 -эстетическое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«Это удивительное слово театр»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2-4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Гаулика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Г.А.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Суббота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4963773"/>
                  </a:ext>
                </a:extLst>
              </a:tr>
              <a:tr h="6240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Спортивно – оздоровительное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«Движенье - жизнь»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Юнармия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–11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Буракова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О.Л.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Суббота 14ч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 16ч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8416195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Ученье с увлечением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«Легко ли писать без ошибок»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– 11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Сабитова Т.Н.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  <a:tab pos="1238250" algn="r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	16ч	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8250" algn="r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2057920"/>
                  </a:ext>
                </a:extLst>
              </a:tr>
              <a:tr h="6240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Интеллектуальные марафоны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«Великие математики и их открытия»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– 11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Жукова Е.Г.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Понедельник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16ч.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2774248"/>
                  </a:ext>
                </a:extLst>
              </a:tr>
              <a:tr h="4160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 - исследовательская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«Физика в задачах и упражнениях»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5 - 11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Исупова Л.Л.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Среда	 16 ч.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725544"/>
                  </a:ext>
                </a:extLst>
              </a:tr>
              <a:tr h="6240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Коммуникативная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«Химия вокруг нас»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– 11 класс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Двоеглазова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А.м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16.ч.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2031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4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5850890" algn="l"/>
              </a:tabLs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 о действующих кружках, секциях, объединениях в МКОУСОШ п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Кобра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Нагорского района в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уч. году (по состоянию на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01.01.2025).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1477835"/>
              </p:ext>
            </p:extLst>
          </p:nvPr>
        </p:nvGraphicFramePr>
        <p:xfrm>
          <a:off x="457200" y="1600201"/>
          <a:ext cx="8229600" cy="485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6397051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11467584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13625371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1434132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971096491"/>
                    </a:ext>
                  </a:extLst>
                </a:gridCol>
              </a:tblGrid>
              <a:tr h="667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кружка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Расписание кружка (дни недели, время проведения)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кружка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(ФИО)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занимающихся подростков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913982"/>
                  </a:ext>
                </a:extLst>
              </a:tr>
              <a:tr h="3635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2298752"/>
                  </a:ext>
                </a:extLst>
              </a:tr>
              <a:tr h="363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0361713"/>
                  </a:ext>
                </a:extLst>
              </a:tr>
              <a:tr h="55299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ДЮЦ «Факел»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Спортивная секция «Лыжные гонки»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Вт -15 – 16 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Чт-15 – 16 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суб-15 – 16 ч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О.Л.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8363130"/>
                  </a:ext>
                </a:extLst>
              </a:tr>
              <a:tr h="5529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«ОФП»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Пн -15 – 16 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 -15 – 16 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пт-15 – 16 ч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О.Л.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9178850"/>
                  </a:ext>
                </a:extLst>
              </a:tr>
              <a:tr h="333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«Домовенок»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 16 – 17 ч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В.А.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2013883"/>
                  </a:ext>
                </a:extLst>
              </a:tr>
              <a:tr h="931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СДК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«Танцевальный»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«Вокальный»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«Миниатюры»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«Настольные игры»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 – пятница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Суббота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Воскресенье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О.Л.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Синцова Н.Л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Синцова Н.Л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Буракова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О.Л.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026808"/>
                  </a:ext>
                </a:extLst>
              </a:tr>
              <a:tr h="333971"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270910"/>
                  </a:ext>
                </a:extLst>
              </a:tr>
              <a:tr h="3339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363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75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школы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2022-2023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призер, 1 победитель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этапа Всероссийской олимпиады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2023-2024 учебный год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призер, 1 победитель муниципального этапа Всероссийской олимпиады школьников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победитель регионального конкурса сочинений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2024-2025 учебный год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призер, 1 победитель муниципального этапа ВОШ.</a:t>
            </a: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prstClr val="black"/>
              </a:solidFill>
            </a:endParaRPr>
          </a:p>
          <a:p>
            <a:pPr lvl="0"/>
            <a:endParaRPr lang="ru-RU" sz="2000" b="1" dirty="0">
              <a:solidFill>
                <a:prstClr val="black"/>
              </a:solidFill>
            </a:endParaRP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644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Материально – техническая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3" y="1417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2023-2024 учебном году в рамках проекта «Образование» в школу поставлены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МФУ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 ноутбук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интерактивных панели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телевизора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тележки для зарядки ноутбуков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световых микроскопов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проведения опытов по физике и химии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ОГЭ по  физике и химии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проведения экспериментов по биологии и экологии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для сборки роботов по информатике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Приобретены учебники для 2, 4, 5, 6 и 10 классов.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38156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сохраняющиеся проблемы ОУ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традиционных форм и методов организации образовательного процесса в школе, низкий процент использования инновационных технологий.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Недостаточность материальной базы для создания необходимого,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 и стимулирования условий, обеспечивающих физическое развитие школьников.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Преобладание репродуктивных форм организации учебной деятельности школьников, не способствующих раскрытию индивидуальности и творческого потенциала личности.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программно-методического обеспечение, позволяющее внедрить информационные технологии в образовательный процесс.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9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ближайшего развития ОУ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Апробация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технологий.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центра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естеиственно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-научного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технологического направлений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«Точки роста».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спортивной базы школы. Создание в рамках школы целостной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среды, охватывающей физический, психический, нравственный аспекты жизни школьника.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технологий проблемного обучения, проектного обучения, развивающего обучения.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банка программно-методических материалов. Использование ресурсов глобальной информационной сети для экономии времени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0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74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kern="0" spc="45" dirty="0">
                <a:solidFill>
                  <a:srgbClr val="0F243E"/>
                </a:solidFill>
                <a:latin typeface="Arial"/>
                <a:cs typeface="Arial"/>
              </a:rPr>
              <a:t>Общая</a:t>
            </a:r>
            <a:r>
              <a:rPr lang="ru-RU" sz="2600" b="1" kern="0" spc="55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lang="ru-RU" sz="2600" b="1" kern="0" spc="40" dirty="0">
                <a:solidFill>
                  <a:srgbClr val="0F243E"/>
                </a:solidFill>
                <a:latin typeface="Arial"/>
                <a:cs typeface="Arial"/>
              </a:rPr>
              <a:t>характеристика </a:t>
            </a:r>
            <a:r>
              <a:rPr lang="ru-RU" sz="2600" b="1" kern="0" spc="45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lang="ru-RU" sz="2600" b="1" kern="0" spc="30" dirty="0">
                <a:solidFill>
                  <a:srgbClr val="0F243E"/>
                </a:solidFill>
                <a:latin typeface="Arial"/>
                <a:cs typeface="Arial"/>
              </a:rPr>
              <a:t>образовательного</a:t>
            </a:r>
            <a:r>
              <a:rPr lang="ru-RU" sz="2600" b="1" kern="0" spc="105" dirty="0">
                <a:solidFill>
                  <a:srgbClr val="0F243E"/>
                </a:solidFill>
                <a:latin typeface="Arial"/>
                <a:cs typeface="Arial"/>
              </a:rPr>
              <a:t> </a:t>
            </a:r>
            <a:r>
              <a:rPr lang="ru-RU" sz="2600" b="1" kern="0" spc="35" dirty="0">
                <a:solidFill>
                  <a:srgbClr val="0F243E"/>
                </a:solidFill>
                <a:latin typeface="Arial"/>
                <a:cs typeface="Arial"/>
              </a:rPr>
              <a:t>учреждения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76300" y="1879600"/>
            <a:ext cx="78105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0" algn="just" fontAlgn="auto">
              <a:lnSpc>
                <a:spcPts val="1920"/>
              </a:lnSpc>
              <a:spcBef>
                <a:spcPts val="565"/>
              </a:spcBef>
              <a:spcAft>
                <a:spcPts val="0"/>
              </a:spcAft>
            </a:pPr>
            <a:r>
              <a:rPr lang="ru-RU" sz="2000" spc="-20" dirty="0" smtClean="0">
                <a:solidFill>
                  <a:srgbClr val="0F243E"/>
                </a:solidFill>
                <a:latin typeface="Microsoft Sans Serif"/>
                <a:cs typeface="Microsoft Sans Serif"/>
              </a:rPr>
              <a:t>	</a:t>
            </a:r>
            <a:r>
              <a:rPr lang="ru-RU"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п. Кобра Нагорского района Кировской области расположена в 60 км. от районного центра. Поселок связан с райцентром </a:t>
            </a:r>
            <a:r>
              <a:rPr lang="ru-RU"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рунтовой дорогой. В весенние месяцы из-за отсутствия моста через р. Кобра связь ограничена. </a:t>
            </a:r>
          </a:p>
          <a:p>
            <a:pPr marL="12700" marR="5080" lvl="0" algn="just" fontAlgn="auto">
              <a:lnSpc>
                <a:spcPts val="1920"/>
              </a:lnSpc>
              <a:spcBef>
                <a:spcPts val="565"/>
              </a:spcBef>
              <a:spcAft>
                <a:spcPts val="0"/>
              </a:spcAft>
            </a:pPr>
            <a:r>
              <a:rPr lang="ru-RU"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мощность школы составляет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учеников. В настоящее время в школе обучается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ученика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воспитанника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дошкольной группы,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составляет 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8%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от проектной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мощности.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охраняется ежегодная тенденция снижения численности обучающихся, т.к. в поселке не высок процент молодых семей.</a:t>
            </a:r>
          </a:p>
          <a:p>
            <a:pPr marL="12700" marR="5080" lvl="0" algn="just" fontAlgn="auto">
              <a:lnSpc>
                <a:spcPts val="1920"/>
              </a:lnSpc>
              <a:spcBef>
                <a:spcPts val="565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лицензией в школе реализуются программы: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общего образования;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общего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реднего общего образования.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lvl="0" algn="just" fontAlgn="auto">
              <a:lnSpc>
                <a:spcPts val="1920"/>
              </a:lnSpc>
              <a:spcBef>
                <a:spcPts val="565"/>
              </a:spcBef>
              <a:spcAft>
                <a:spcPts val="0"/>
              </a:spcAft>
            </a:pPr>
            <a:endParaRPr lang="ru-RU" sz="2000" dirty="0" smtClean="0">
              <a:solidFill>
                <a:srgbClr val="3C4052"/>
              </a:solidFill>
              <a:latin typeface="roboto"/>
            </a:endParaRPr>
          </a:p>
          <a:p>
            <a:pPr marL="12700" marR="5080" lvl="0" algn="just" fontAlgn="auto">
              <a:lnSpc>
                <a:spcPts val="1920"/>
              </a:lnSpc>
              <a:spcBef>
                <a:spcPts val="565"/>
              </a:spcBef>
              <a:spcAft>
                <a:spcPts val="0"/>
              </a:spcAft>
            </a:pPr>
            <a:endParaRPr lang="ru-RU" sz="2000" dirty="0">
              <a:solidFill>
                <a:prstClr val="black"/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5180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7700" y="414339"/>
            <a:ext cx="8229600" cy="1143000"/>
          </a:xfrm>
        </p:spPr>
        <p:txBody>
          <a:bodyPr/>
          <a:lstStyle/>
          <a:p>
            <a:pPr marL="12700" lvl="0" fontAlgn="auto">
              <a:spcBef>
                <a:spcPts val="105"/>
              </a:spcBef>
              <a:spcAft>
                <a:spcPts val="0"/>
              </a:spcAft>
            </a:pPr>
            <a:r>
              <a:rPr lang="ru-RU" sz="2600" b="1" spc="35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</a:t>
            </a:r>
            <a:r>
              <a:rPr lang="ru-RU" sz="2600" b="1" spc="1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600" b="1" spc="3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управления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600" b="1" spc="35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образовательным</a:t>
            </a:r>
            <a:r>
              <a:rPr lang="ru-RU" sz="2600" b="1" spc="8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600" b="1" spc="3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учреждением</a:t>
            </a:r>
            <a:r>
              <a:rPr lang="ru-RU" sz="2600" dirty="0">
                <a:solidFill>
                  <a:prstClr val="black"/>
                </a:solidFill>
                <a:latin typeface="Arial"/>
                <a:ea typeface="+mn-ea"/>
                <a:cs typeface="Arial"/>
              </a:rPr>
              <a:t/>
            </a:r>
            <a:br>
              <a:rPr lang="ru-RU" sz="2600" dirty="0">
                <a:solidFill>
                  <a:prstClr val="black"/>
                </a:solidFill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65429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школы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65429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собрание трудового коллектива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школы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совет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0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20700"/>
            <a:ext cx="8229600" cy="736600"/>
          </a:xfrm>
        </p:spPr>
        <p:txBody>
          <a:bodyPr/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школы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1.Повышение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образования.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школы направить на формирование здорового образа жизни, нравственно – эстетических ценностей и усиление патриотического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2000" dirty="0" smtClean="0">
                <a:solidFill>
                  <a:srgbClr val="3C40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Обеспечение базового образования, соответствующего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стандарту.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условий для совместной плодотворной деятельности школы, семьи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родительской общественности, социума по воспитанию, развитию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Усиление мотивации учебной деятельности учащихся через совершенствование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дифференциации обучения.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Работа с кадрами. Методическая работа.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Укрепление материально – технической базы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5147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 обучающихся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4294967295"/>
          </p:nvPr>
        </p:nvSpPr>
        <p:spPr>
          <a:xfrm>
            <a:off x="939800" y="1417638"/>
            <a:ext cx="7264400" cy="4525963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2022-2023 учебном году - 42 обучающихся, 7 дошкольников.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2023-2024 уч.г.-30 обучающихся, 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2024-2025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24 обучающихся, 4 дошкольника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на «4» и «5»;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ОВЗ;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-инвалид;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из семей, состоящих на учете в КДН и ЗП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ребенка участников СВО.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8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2264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обеспечение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97282"/>
            <a:ext cx="8229600" cy="3855720"/>
          </a:xfrm>
        </p:spPr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педагогов (2 внешних совместителя),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директора, и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воспитателя.  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72%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высшее образование,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28%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среднее специальное;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- имеют 1 квалификационную категорию –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последние 3 года прошли курсовую подготовку 100% учителей.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 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 года до 3 лет – 1 человек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 лет до 25 лет-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25 лет до 40 лет –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человека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40 лет –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человек.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награждены Грамотой Министерства образования и науки РФ, 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педагог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награжден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Грамотой Департамента образования Кировской области, </a:t>
            </a:r>
            <a:endParaRPr lang="ru-RU" sz="18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педагог награжден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Благодарственным письмом Департамента Кировской области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педагог награжден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Грамотой Министерства просвещения РФ,</a:t>
            </a:r>
            <a:endParaRPr 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педагог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нагрудным знаком 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i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 народного образования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3-5 лет каждый учитель работает над темой самообразования, принимают участие в различных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 профессионального мастерства.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горячего питания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332419"/>
              </p:ext>
            </p:extLst>
          </p:nvPr>
        </p:nvGraphicFramePr>
        <p:xfrm>
          <a:off x="457200" y="1600197"/>
          <a:ext cx="8229600" cy="511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9749">
                  <a:extLst>
                    <a:ext uri="{9D8B030D-6E8A-4147-A177-3AD203B41FA5}">
                      <a16:colId xmlns:a16="http://schemas.microsoft.com/office/drawing/2014/main" val="539938180"/>
                    </a:ext>
                  </a:extLst>
                </a:gridCol>
                <a:gridCol w="1933302">
                  <a:extLst>
                    <a:ext uri="{9D8B030D-6E8A-4147-A177-3AD203B41FA5}">
                      <a16:colId xmlns:a16="http://schemas.microsoft.com/office/drawing/2014/main" val="3514439076"/>
                    </a:ext>
                  </a:extLst>
                </a:gridCol>
                <a:gridCol w="1776549">
                  <a:extLst>
                    <a:ext uri="{9D8B030D-6E8A-4147-A177-3AD203B41FA5}">
                      <a16:colId xmlns:a16="http://schemas.microsoft.com/office/drawing/2014/main" val="3851866662"/>
                    </a:ext>
                  </a:extLst>
                </a:gridCol>
              </a:tblGrid>
              <a:tr h="42906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учащихся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класс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5-11 класс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037380"/>
                  </a:ext>
                </a:extLst>
              </a:tr>
              <a:tr h="42906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587470"/>
                  </a:ext>
                </a:extLst>
              </a:tr>
              <a:tr h="59827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Льготное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питание :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Горячие завтраки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7938"/>
                  </a:ext>
                </a:extLst>
              </a:tr>
              <a:tr h="42906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из семей участников СВО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731927"/>
                  </a:ext>
                </a:extLst>
              </a:tr>
              <a:tr h="36723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-инвалиды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440526"/>
                  </a:ext>
                </a:extLst>
              </a:tr>
              <a:tr h="42906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Охвачено горячим питанием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813618"/>
                  </a:ext>
                </a:extLst>
              </a:tr>
              <a:tr h="2236413">
                <a:tc gridSpan="3">
                  <a:txBody>
                    <a:bodyPr/>
                    <a:lstStyle/>
                    <a:p>
                      <a:pPr marL="90805" marR="40767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столовой</a:t>
                      </a:r>
                      <a:r>
                        <a:rPr kumimoji="0" lang="ru-RU" sz="19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организована</a:t>
                      </a:r>
                      <a:r>
                        <a:rPr kumimoji="0" lang="ru-RU" sz="1900" b="0" i="0" u="none" strike="noStrike" kern="1200" cap="none" spc="3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соответствии</a:t>
                      </a:r>
                      <a:r>
                        <a:rPr kumimoji="0" lang="ru-RU" sz="1900" b="0" i="0" u="none" strike="noStrike" kern="1200" cap="none" spc="3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требованиями,</a:t>
                      </a:r>
                      <a:r>
                        <a:rPr kumimoji="0" lang="ru-RU" sz="1900" b="0" i="0" u="none" strike="noStrike" kern="1200" cap="none" spc="6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предъявленными </a:t>
                      </a:r>
                      <a:r>
                        <a:rPr kumimoji="0" lang="ru-RU" sz="1900" b="0" i="0" u="none" strike="noStrike" kern="1200" cap="none" spc="-459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нормативными</a:t>
                      </a:r>
                      <a:r>
                        <a:rPr kumimoji="0" lang="ru-RU" sz="1900" b="0" i="0" u="none" strike="noStrike" kern="1200" cap="none" spc="5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актами</a:t>
                      </a:r>
                      <a:r>
                        <a:rPr kumimoji="0" lang="ru-RU" sz="19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kumimoji="0" lang="ru-RU" sz="1900" b="0" i="0" u="none" strike="noStrike" kern="1200" cap="none" spc="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kumimoji="0" lang="ru-RU" sz="1900" b="0" i="0" u="none" strike="noStrike" kern="1200" cap="none" spc="5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питания</a:t>
                      </a:r>
                      <a:r>
                        <a:rPr kumimoji="0" lang="ru-RU" sz="1900" b="0" i="0" u="none" strike="noStrike" kern="1200" cap="none" spc="3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kumimoji="0" lang="ru-RU" sz="1900" b="0" i="0" u="none" strike="noStrike" kern="1200" cap="none" spc="-1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школе.</a:t>
                      </a:r>
                      <a:r>
                        <a:rPr kumimoji="0" lang="ru-RU" sz="1900" b="0" i="0" u="none" strike="noStrike" kern="1200" cap="none" spc="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Предписания </a:t>
                      </a:r>
                      <a:r>
                        <a:rPr kumimoji="0" lang="ru-RU" sz="1900" b="0" i="0" u="none" strike="noStrike" kern="1200" cap="none" spc="1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Роспотребнадзора</a:t>
                      </a:r>
                      <a:r>
                        <a:rPr kumimoji="0" lang="ru-RU" sz="1900" b="0" i="0" u="none" strike="noStrike" kern="1200" cap="none" spc="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 пищеблоку устранены. Летом произведен косметический ремонт.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Обеспеченность </a:t>
                      </a:r>
                      <a:r>
                        <a:rPr kumimoji="0" lang="ru-RU" sz="1900" b="0" i="0" u="none" strike="noStrike" kern="1200" cap="none" spc="-1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пищеблока</a:t>
                      </a:r>
                      <a:r>
                        <a:rPr kumimoji="0" lang="ru-RU" sz="1900" b="0" i="0" u="none" strike="noStrike" kern="1200" cap="none" spc="3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посудой,</a:t>
                      </a:r>
                      <a:r>
                        <a:rPr kumimoji="0" lang="ru-RU" sz="1900" b="0" i="0" u="none" strike="noStrike" kern="1200" cap="none" spc="2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инвентарем,</a:t>
                      </a:r>
                      <a:r>
                        <a:rPr kumimoji="0" lang="ru-RU" sz="1900" b="0" i="0" u="none" strike="noStrike" kern="1200" cap="none" spc="6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холодильным,</a:t>
                      </a:r>
                      <a:r>
                        <a:rPr kumimoji="0" lang="ru-RU" sz="1900" b="0" i="0" u="none" strike="noStrike" kern="1200" cap="none" spc="4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технологическим</a:t>
                      </a:r>
                      <a:r>
                        <a:rPr kumimoji="0" lang="ru-RU" sz="1900" b="0" i="0" u="none" strike="noStrike" kern="1200" cap="none" spc="4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оборудованием </a:t>
                      </a:r>
                      <a:r>
                        <a:rPr kumimoji="0" lang="ru-RU" sz="1900" b="0" i="0" u="none" strike="noStrike" kern="1200" cap="none" spc="-459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удовлетворительная.</a:t>
                      </a:r>
                      <a:r>
                        <a:rPr kumimoji="0" lang="ru-RU" sz="19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kumimoji="0" lang="ru-RU" sz="19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школе</a:t>
                      </a:r>
                      <a:r>
                        <a:rPr kumimoji="0" lang="ru-RU" sz="19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имеется</a:t>
                      </a:r>
                      <a:r>
                        <a:rPr kumimoji="0" lang="ru-RU" sz="19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обеденный</a:t>
                      </a:r>
                      <a:r>
                        <a:rPr kumimoji="0" lang="ru-RU" sz="1900" b="0" i="0" u="none" strike="noStrike" kern="1200" cap="none" spc="3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зал</a:t>
                      </a:r>
                      <a:r>
                        <a:rPr kumimoji="0" lang="ru-RU" sz="1900" b="0" i="0" u="none" strike="noStrike" kern="1200" cap="none" spc="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kumimoji="0" lang="ru-RU" sz="19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kumimoji="0" lang="ru-RU" sz="19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посадочных</a:t>
                      </a:r>
                      <a:r>
                        <a:rPr kumimoji="0" lang="ru-RU" sz="1900" b="0" i="0" u="none" strike="noStrike" kern="1200" cap="none" spc="45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900" b="0" i="0" u="none" strike="noStrike" kern="1200" cap="none" spc="-3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мест.</a:t>
                      </a:r>
                      <a:endParaRPr kumimoji="0" lang="ru-RU" sz="1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251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7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организации образовательного процесса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кабинетов: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русского языка,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математики,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иностранного языка,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истории, права, обществознания,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информатики и ИКТ,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кабинета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классов,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биологии,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химии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физики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кабинет ОБЖ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кабинета технологии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спортивный зал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технические средства обучения 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Компьютеры –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Ноутбуки –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13+37,</a:t>
            </a:r>
            <a:endParaRPr lang="ru-RU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6+ 3,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панель-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Принтер- 4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МФУ –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4+4,</a:t>
            </a:r>
            <a:endParaRPr lang="ru-RU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 - 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2+1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школьной библиотеке: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книг: </a:t>
            </a:r>
            <a:r>
              <a:rPr 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10390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школьных учебников: </a:t>
            </a:r>
            <a:r>
              <a:rPr 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3568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литература: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4628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пособия, справочный материал: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1643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Учебниками обеспечены все обучающиеся.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3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образования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736798"/>
              </p:ext>
            </p:extLst>
          </p:nvPr>
        </p:nvGraphicFramePr>
        <p:xfrm>
          <a:off x="457200" y="1664886"/>
          <a:ext cx="8229600" cy="3831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96705916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60580535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91577114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331297335"/>
                    </a:ext>
                  </a:extLst>
                </a:gridCol>
              </a:tblGrid>
              <a:tr h="14963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освоения обучающимися государственных образовательных стандартов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обучающихся на «4» и «5»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382464"/>
                  </a:ext>
                </a:extLst>
              </a:tr>
              <a:tr h="7783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2022-2023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2503139"/>
                  </a:ext>
                </a:extLst>
              </a:tr>
              <a:tr h="7783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2023-2024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9989536"/>
                  </a:ext>
                </a:extLst>
              </a:tr>
              <a:tr h="7783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2024-2025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41,67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1105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6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1460</Words>
  <Application>Microsoft Office PowerPoint</Application>
  <PresentationFormat>Экран (4:3)</PresentationFormat>
  <Paragraphs>350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Georgia</vt:lpstr>
      <vt:lpstr>Microsoft Sans Serif</vt:lpstr>
      <vt:lpstr>roboto</vt:lpstr>
      <vt:lpstr>Times New Roman</vt:lpstr>
      <vt:lpstr>Тема1</vt:lpstr>
      <vt:lpstr>Презентация PowerPoint</vt:lpstr>
      <vt:lpstr>Общая характеристика  образовательного учреждения</vt:lpstr>
      <vt:lpstr>Структура управления образовательным учреждением </vt:lpstr>
      <vt:lpstr>Основные направления работы школы</vt:lpstr>
      <vt:lpstr>Контингент обучающихся</vt:lpstr>
      <vt:lpstr>Кадровое обеспечение</vt:lpstr>
      <vt:lpstr>Организация горячего питания</vt:lpstr>
      <vt:lpstr>Условия организации образовательного процесса</vt:lpstr>
      <vt:lpstr>Качество образования</vt:lpstr>
      <vt:lpstr>Итоговая аттестация</vt:lpstr>
      <vt:lpstr>Презентация PowerPoint</vt:lpstr>
      <vt:lpstr>Внеурочная деятельность</vt:lpstr>
      <vt:lpstr>Информация о действующих кружках, секциях, объединениях в МКОУСОШ п. Кобра  Нагорского района в 2024 – 2025 уч. году (по состоянию на 01.01.2025). </vt:lpstr>
      <vt:lpstr>Достижения школы</vt:lpstr>
      <vt:lpstr>Материально – техническая база</vt:lpstr>
      <vt:lpstr>Основные сохраняющиеся проблемы ОУ</vt:lpstr>
      <vt:lpstr>Основные направления ближайшего развития ОУ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direktor</dc:creator>
  <cp:lastModifiedBy>direktor</cp:lastModifiedBy>
  <cp:revision>41</cp:revision>
  <dcterms:modified xsi:type="dcterms:W3CDTF">2025-07-07T07:57:22Z</dcterms:modified>
</cp:coreProperties>
</file>